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496OM8oO82NU6Ky2sTiha9tDV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288234df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288234df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Do I need to reapply?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Yes! Unless notified otherwise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Is there a financial need appeal process?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No, not yet at least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Do your scholarships only go to graduating high school seniors?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Not at all! Any undergraduate student or eligible individual can 	apply. You can receive an RCF scholarship no more than 4 times.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Are graduate and doctorate students eligible to apply?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Generally, no. However, there are a few scholarship funds that 	have specific language for Master’s degree students.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Can I apply for a specific scholarship fund?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Nope, we have a common application and match students to 	funds based on the information in the application &amp; fund language</a:t>
            </a:r>
            <a:endParaRPr/>
          </a:p>
        </p:txBody>
      </p:sp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762000" y="1523999"/>
            <a:ext cx="10668000" cy="198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762000" y="3809999"/>
            <a:ext cx="10667998" cy="198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762000" y="1524000"/>
            <a:ext cx="9144000" cy="152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4572000" y="-762000"/>
            <a:ext cx="3048000" cy="10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791450" y="2457449"/>
            <a:ext cx="4572001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2286000" y="0"/>
            <a:ext cx="45720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62000" y="1530351"/>
            <a:ext cx="10668000" cy="22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62000" y="4589464"/>
            <a:ext cx="10668000" cy="1183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762000" y="3048000"/>
            <a:ext cx="4572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6858000" y="3048000"/>
            <a:ext cx="4572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762000" y="1527048"/>
            <a:ext cx="106680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762000" y="2285999"/>
            <a:ext cx="4572001" cy="761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762001" y="3059113"/>
            <a:ext cx="4572000" cy="303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6857998" y="2286000"/>
            <a:ext cx="4572001" cy="761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6858000" y="3059113"/>
            <a:ext cx="4571998" cy="303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762000" y="1524000"/>
            <a:ext cx="914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762000" y="1524000"/>
            <a:ext cx="3821113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334000" y="1524000"/>
            <a:ext cx="6096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762000" y="3048000"/>
            <a:ext cx="3821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762001" y="1524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333999" y="1524000"/>
            <a:ext cx="6095999" cy="381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762001" y="3048000"/>
            <a:ext cx="3810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AA1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  <a:defRPr b="0" i="0" sz="4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hyperlink" Target="mailto:smarth@rcfoundatio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hyperlink" Target="http://theconversation.com/who-will-get-the-scholarships-in-the-new-expensive-world-of-higher-education-26958" TargetMode="External"/><Relationship Id="rId6" Type="http://schemas.openxmlformats.org/officeDocument/2006/relationships/hyperlink" Target="https://creativecommons.org/licenses/by-nd/3.0/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hyperlink" Target="https://www.greenlivingpedia.org/Sustainable_house_design_features_checklist" TargetMode="External"/><Relationship Id="rId6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0288234df0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83" y="145200"/>
            <a:ext cx="11190633" cy="3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0288234df0_0_106"/>
          <p:cNvSpPr txBox="1"/>
          <p:nvPr/>
        </p:nvSpPr>
        <p:spPr>
          <a:xfrm>
            <a:off x="601175" y="3532575"/>
            <a:ext cx="111906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Welcome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Seniors and Families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6:00 p.m. - 6:20 p.m.		Siera Marth May; Richland County Foundation, Community Scholarships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6:20 p.m. - 7:00 p.m.		Pam Stimpert, Tackling the Federal Financial Aid Process 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A5C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0" y="316621"/>
            <a:ext cx="12192000" cy="89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</a:pPr>
            <a:r>
              <a:rPr lang="en-US"/>
              <a:t>Determining Financial Need</a:t>
            </a:r>
            <a:endParaRPr/>
          </a:p>
        </p:txBody>
      </p:sp>
      <p:sp>
        <p:nvSpPr>
          <p:cNvPr id="164" name="Google Shape;164;p9"/>
          <p:cNvSpPr txBox="1"/>
          <p:nvPr>
            <p:ph idx="1" type="body"/>
          </p:nvPr>
        </p:nvSpPr>
        <p:spPr>
          <a:xfrm>
            <a:off x="382480" y="1207377"/>
            <a:ext cx="11427040" cy="526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Student Aid Report &amp; Expected Family Contribution</a:t>
            </a:r>
            <a:br>
              <a:rPr lang="en-US" sz="4400"/>
            </a:br>
            <a:endParaRPr sz="44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Tuition, Room/Board, Books &amp; Other Fees</a:t>
            </a:r>
            <a:br>
              <a:rPr lang="en-US" sz="4400"/>
            </a:br>
            <a:endParaRPr sz="44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Ohio Public, Ohio Private, Out-of-State</a:t>
            </a:r>
            <a:br>
              <a:rPr lang="en-US" sz="4400"/>
            </a:br>
            <a:endParaRPr sz="44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Grants, Institutional Scholarships, Other Aid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1320302" y="362065"/>
            <a:ext cx="9551396" cy="5755931"/>
          </a:xfrm>
          <a:custGeom>
            <a:rect b="b" l="l" r="r" t="t"/>
            <a:pathLst>
              <a:path extrusionOk="0" fill="none" h="5755931" w="9551396">
                <a:moveTo>
                  <a:pt x="0" y="959341"/>
                </a:moveTo>
                <a:cubicBezTo>
                  <a:pt x="16738" y="442162"/>
                  <a:pt x="438105" y="23882"/>
                  <a:pt x="959341" y="0"/>
                </a:cubicBezTo>
                <a:cubicBezTo>
                  <a:pt x="1187740" y="28632"/>
                  <a:pt x="1388443" y="3206"/>
                  <a:pt x="1591899" y="0"/>
                </a:cubicBezTo>
                <a:lnTo>
                  <a:pt x="1591899" y="0"/>
                </a:lnTo>
                <a:cubicBezTo>
                  <a:pt x="2624622" y="-34195"/>
                  <a:pt x="3163075" y="-3324"/>
                  <a:pt x="3979748" y="0"/>
                </a:cubicBezTo>
                <a:cubicBezTo>
                  <a:pt x="4511899" y="-115778"/>
                  <a:pt x="7332955" y="-89181"/>
                  <a:pt x="8592055" y="0"/>
                </a:cubicBezTo>
                <a:cubicBezTo>
                  <a:pt x="9185397" y="62967"/>
                  <a:pt x="9538958" y="492582"/>
                  <a:pt x="9551396" y="959341"/>
                </a:cubicBezTo>
                <a:cubicBezTo>
                  <a:pt x="9551590" y="1310465"/>
                  <a:pt x="9390174" y="2986056"/>
                  <a:pt x="9551396" y="3357626"/>
                </a:cubicBezTo>
                <a:lnTo>
                  <a:pt x="9551396" y="3357626"/>
                </a:lnTo>
                <a:cubicBezTo>
                  <a:pt x="9535675" y="3821440"/>
                  <a:pt x="9608730" y="4345840"/>
                  <a:pt x="9551396" y="4796609"/>
                </a:cubicBezTo>
                <a:cubicBezTo>
                  <a:pt x="9551395" y="4796601"/>
                  <a:pt x="9551395" y="4796597"/>
                  <a:pt x="9551396" y="4796590"/>
                </a:cubicBezTo>
                <a:cubicBezTo>
                  <a:pt x="9486333" y="5382403"/>
                  <a:pt x="9192333" y="5824339"/>
                  <a:pt x="8592055" y="5755931"/>
                </a:cubicBezTo>
                <a:cubicBezTo>
                  <a:pt x="6368982" y="5738153"/>
                  <a:pt x="5367947" y="5854946"/>
                  <a:pt x="3979748" y="5755931"/>
                </a:cubicBezTo>
                <a:cubicBezTo>
                  <a:pt x="3439156" y="6182077"/>
                  <a:pt x="3047050" y="6399933"/>
                  <a:pt x="2785856" y="6475422"/>
                </a:cubicBezTo>
                <a:cubicBezTo>
                  <a:pt x="2519674" y="6388312"/>
                  <a:pt x="2074711" y="6126838"/>
                  <a:pt x="1591899" y="5755931"/>
                </a:cubicBezTo>
                <a:cubicBezTo>
                  <a:pt x="1510656" y="5737116"/>
                  <a:pt x="1033818" y="5705309"/>
                  <a:pt x="959341" y="5755931"/>
                </a:cubicBezTo>
                <a:cubicBezTo>
                  <a:pt x="418721" y="5723863"/>
                  <a:pt x="-53873" y="5332712"/>
                  <a:pt x="0" y="4796590"/>
                </a:cubicBezTo>
                <a:cubicBezTo>
                  <a:pt x="-1" y="4796596"/>
                  <a:pt x="1" y="4796605"/>
                  <a:pt x="0" y="4796609"/>
                </a:cubicBezTo>
                <a:cubicBezTo>
                  <a:pt x="-123096" y="4078984"/>
                  <a:pt x="110039" y="3932792"/>
                  <a:pt x="0" y="3357626"/>
                </a:cubicBezTo>
                <a:lnTo>
                  <a:pt x="0" y="3357626"/>
                </a:lnTo>
                <a:cubicBezTo>
                  <a:pt x="100064" y="2633884"/>
                  <a:pt x="-20724" y="1577205"/>
                  <a:pt x="0" y="959341"/>
                </a:cubicBezTo>
                <a:close/>
              </a:path>
              <a:path extrusionOk="0" h="5755931" w="9551396">
                <a:moveTo>
                  <a:pt x="0" y="959341"/>
                </a:moveTo>
                <a:cubicBezTo>
                  <a:pt x="5544" y="383313"/>
                  <a:pt x="458426" y="11795"/>
                  <a:pt x="959341" y="0"/>
                </a:cubicBezTo>
                <a:cubicBezTo>
                  <a:pt x="1121353" y="54372"/>
                  <a:pt x="1336512" y="-45951"/>
                  <a:pt x="1591899" y="0"/>
                </a:cubicBezTo>
                <a:lnTo>
                  <a:pt x="1591899" y="0"/>
                </a:lnTo>
                <a:cubicBezTo>
                  <a:pt x="2751681" y="-154420"/>
                  <a:pt x="3269981" y="-11388"/>
                  <a:pt x="3979748" y="0"/>
                </a:cubicBezTo>
                <a:cubicBezTo>
                  <a:pt x="5429265" y="162858"/>
                  <a:pt x="7543347" y="134081"/>
                  <a:pt x="8592055" y="0"/>
                </a:cubicBezTo>
                <a:cubicBezTo>
                  <a:pt x="9191081" y="14370"/>
                  <a:pt x="9561809" y="508116"/>
                  <a:pt x="9551396" y="959341"/>
                </a:cubicBezTo>
                <a:cubicBezTo>
                  <a:pt x="9519083" y="1807781"/>
                  <a:pt x="9719659" y="2267275"/>
                  <a:pt x="9551396" y="3357626"/>
                </a:cubicBezTo>
                <a:lnTo>
                  <a:pt x="9551396" y="3357626"/>
                </a:lnTo>
                <a:cubicBezTo>
                  <a:pt x="9538044" y="3591603"/>
                  <a:pt x="9594103" y="4646318"/>
                  <a:pt x="9551396" y="4796609"/>
                </a:cubicBezTo>
                <a:cubicBezTo>
                  <a:pt x="9551397" y="4796604"/>
                  <a:pt x="9551397" y="4796598"/>
                  <a:pt x="9551396" y="4796590"/>
                </a:cubicBezTo>
                <a:cubicBezTo>
                  <a:pt x="9525458" y="5343721"/>
                  <a:pt x="9083725" y="5753969"/>
                  <a:pt x="8592055" y="5755931"/>
                </a:cubicBezTo>
                <a:cubicBezTo>
                  <a:pt x="8101469" y="5767045"/>
                  <a:pt x="5277707" y="5697015"/>
                  <a:pt x="3979748" y="5755931"/>
                </a:cubicBezTo>
                <a:cubicBezTo>
                  <a:pt x="3457131" y="6007268"/>
                  <a:pt x="3348620" y="6242942"/>
                  <a:pt x="2785856" y="6475422"/>
                </a:cubicBezTo>
                <a:cubicBezTo>
                  <a:pt x="2387836" y="6109040"/>
                  <a:pt x="1996439" y="6122497"/>
                  <a:pt x="1591899" y="5755931"/>
                </a:cubicBezTo>
                <a:cubicBezTo>
                  <a:pt x="1528558" y="5742548"/>
                  <a:pt x="1045727" y="5800277"/>
                  <a:pt x="959341" y="5755931"/>
                </a:cubicBezTo>
                <a:cubicBezTo>
                  <a:pt x="333203" y="5756462"/>
                  <a:pt x="-24203" y="5341972"/>
                  <a:pt x="0" y="4796590"/>
                </a:cubicBezTo>
                <a:cubicBezTo>
                  <a:pt x="0" y="4796598"/>
                  <a:pt x="-1" y="4796608"/>
                  <a:pt x="0" y="4796609"/>
                </a:cubicBezTo>
                <a:cubicBezTo>
                  <a:pt x="106997" y="4287648"/>
                  <a:pt x="-88628" y="3589495"/>
                  <a:pt x="0" y="3357626"/>
                </a:cubicBezTo>
                <a:lnTo>
                  <a:pt x="0" y="3357626"/>
                </a:lnTo>
                <a:cubicBezTo>
                  <a:pt x="17759" y="2366406"/>
                  <a:pt x="95411" y="1768699"/>
                  <a:pt x="0" y="959341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Tips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Early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your Guidance Counselor &amp; Financial Aid Department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Questions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 &amp; Follow-Up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Smarter – Not Harder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‘Thank You’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Re-Apply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the Options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0" y="58132"/>
            <a:ext cx="8078771" cy="845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Frequently Asked Questions</a:t>
            </a:r>
            <a:endParaRPr/>
          </a:p>
        </p:txBody>
      </p:sp>
      <p:pic>
        <p:nvPicPr>
          <p:cNvPr descr="Light bulb on yellow background with sketched light beams and cord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51925" r="7074" t="0"/>
          <a:stretch/>
        </p:blipFill>
        <p:spPr>
          <a:xfrm>
            <a:off x="7620000" y="10"/>
            <a:ext cx="4572002" cy="6857992"/>
          </a:xfrm>
          <a:custGeom>
            <a:rect b="b" l="l" r="r" t="t"/>
            <a:pathLst>
              <a:path extrusionOk="0" h="6858002" w="4572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noFill/>
          <a:ln>
            <a:noFill/>
          </a:ln>
          <a:effectLst>
            <a:outerShdw blurRad="381000" rotWithShape="0" algn="r" dir="10800000" dist="152400">
              <a:srgbClr val="000000">
                <a:alpha val="9803"/>
              </a:srgbClr>
            </a:outerShdw>
          </a:effectLst>
        </p:spPr>
      </p:pic>
      <p:sp>
        <p:nvSpPr>
          <p:cNvPr id="179" name="Google Shape;179;p11"/>
          <p:cNvSpPr/>
          <p:nvPr/>
        </p:nvSpPr>
        <p:spPr>
          <a:xfrm rot="5400000">
            <a:off x="4628358" y="2991643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290660" y="1197204"/>
            <a:ext cx="7033967" cy="5288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I need to reapply?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there a financial need appeal process?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your scholarships only go to graduating high school seniors?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graduate and doctorate students eligible to apply?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I apply for a specific scholarship fund?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 rot="5400000">
            <a:off x="4628358" y="2991645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rotWithShape="1">
            <a:blip r:embed="rId4">
              <a:alphaModFix amt="57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, whiteboard&#10;&#10;Description automatically generated" id="187" name="Google Shape;187;p12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2267712" y="4562856"/>
            <a:ext cx="544068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Siera Marth-May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Investment Officer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smarth@rcfoundation.org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419-525-3020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762000" y="2424418"/>
            <a:ext cx="5334000" cy="2164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mpact"/>
              <a:buNone/>
            </a:pPr>
            <a:r>
              <a:rPr lang="en-US" sz="8000"/>
              <a:t>Let’s Talk Scholarships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28029" r="28030" t="0"/>
          <a:stretch/>
        </p:blipFill>
        <p:spPr>
          <a:xfrm>
            <a:off x="7648048" y="-1"/>
            <a:ext cx="4543953" cy="6858002"/>
          </a:xfrm>
          <a:custGeom>
            <a:rect b="b" l="l" r="r" t="t"/>
            <a:pathLst>
              <a:path extrusionOk="0" h="6858002" w="4543953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ln>
            <a:noFill/>
          </a:ln>
          <a:effectLst>
            <a:outerShdw blurRad="381000" rotWithShape="0" algn="r" dir="10800000" dist="152400">
              <a:srgbClr val="000000">
                <a:alpha val="9803"/>
              </a:srgbClr>
            </a:outerShdw>
          </a:effectLst>
        </p:spPr>
      </p:pic>
      <p:grpSp>
        <p:nvGrpSpPr>
          <p:cNvPr id="97" name="Google Shape;97;p1"/>
          <p:cNvGrpSpPr/>
          <p:nvPr/>
        </p:nvGrpSpPr>
        <p:grpSpPr>
          <a:xfrm>
            <a:off x="7620000" y="0"/>
            <a:ext cx="874716" cy="6858001"/>
            <a:chOff x="7620000" y="0"/>
            <a:chExt cx="874716" cy="6858001"/>
          </a:xfrm>
        </p:grpSpPr>
        <p:sp>
          <p:nvSpPr>
            <p:cNvPr id="98" name="Google Shape;98;p1"/>
            <p:cNvSpPr/>
            <p:nvPr/>
          </p:nvSpPr>
          <p:spPr>
            <a:xfrm rot="5400000">
              <a:off x="4628357" y="2991642"/>
              <a:ext cx="6858001" cy="874716"/>
            </a:xfrm>
            <a:custGeom>
              <a:rect b="b" l="l" r="r" t="t"/>
              <a:pathLst>
                <a:path extrusionOk="0" h="874716" w="6858001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5400000">
              <a:off x="4628357" y="2991642"/>
              <a:ext cx="6858001" cy="874716"/>
            </a:xfrm>
            <a:custGeom>
              <a:rect b="b" l="l" r="r" t="t"/>
              <a:pathLst>
                <a:path extrusionOk="0" h="874716" w="6858001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7648048" y="6858001"/>
            <a:ext cx="454395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BY-ND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01" name="Google Shape;10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4952" y="1018674"/>
            <a:ext cx="5607616" cy="123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/tmp/-LEAxi8LlXlM1nuYT9hV.jpg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EB-ZVD8pAqcD-uUKXJ.jpg"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88416" cy="691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/tmp/-LEB1ARG7La8I0gfhXQz.jpg"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descr="Table&#10;&#10;Description automatically generated" id="126" name="Google Shape;12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>
            <p:ph type="title"/>
          </p:nvPr>
        </p:nvSpPr>
        <p:spPr>
          <a:xfrm>
            <a:off x="5035421" y="394996"/>
            <a:ext cx="6095999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mpact"/>
              <a:buNone/>
            </a:pPr>
            <a:r>
              <a:rPr lang="en-US" sz="3700"/>
              <a:t>College Scholarships</a:t>
            </a:r>
            <a:br>
              <a:rPr lang="en-US" sz="2800"/>
            </a:br>
            <a:r>
              <a:rPr i="1" lang="en-US" sz="2800"/>
              <a:t>( Two  &amp; Four -Year Undergraduate Programs )</a:t>
            </a:r>
            <a:endParaRPr sz="2800"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21174" r="28825" t="0"/>
          <a:stretch/>
        </p:blipFill>
        <p:spPr>
          <a:xfrm>
            <a:off x="20" y="10"/>
            <a:ext cx="4571982" cy="6857992"/>
          </a:xfrm>
          <a:custGeom>
            <a:rect b="b" l="l" r="r" t="t"/>
            <a:pathLst>
              <a:path extrusionOk="0" h="6858002" w="4572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ln>
            <a:noFill/>
          </a:ln>
          <a:effectLst>
            <a:outerShdw blurRad="381000" rotWithShape="0" algn="l" dist="152400">
              <a:srgbClr val="000000">
                <a:alpha val="9803"/>
              </a:srgbClr>
            </a:outerShdw>
          </a:effectLst>
        </p:spPr>
      </p:pic>
      <p:sp>
        <p:nvSpPr>
          <p:cNvPr id="134" name="Google Shape;134;p6"/>
          <p:cNvSpPr/>
          <p:nvPr/>
        </p:nvSpPr>
        <p:spPr>
          <a:xfrm flipH="1" rot="-5400000">
            <a:off x="705643" y="2991643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 flipH="1" rot="-5400000">
            <a:off x="705643" y="2991644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rotWithShape="1">
            <a:blip r:embed="rId4">
              <a:alphaModFix amt="57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5408646" y="2053641"/>
            <a:ext cx="6095999" cy="304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Richland County Resident or Graduate from a Richland County High School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GPA: Minimum 2.5 for 1</a:t>
            </a:r>
            <a:r>
              <a:rPr baseline="30000" lang="en-US"/>
              <a:t>st</a:t>
            </a:r>
            <a:r>
              <a:rPr lang="en-US"/>
              <a:t> time applicants; Minimum 2.0 for past scholarship recipients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Must demonstrate financial need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Deadline to Apply is </a:t>
            </a:r>
            <a:r>
              <a:rPr b="1" lang="en-US"/>
              <a:t>April 1st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762000" y="828476"/>
            <a:ext cx="4400549" cy="14530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None/>
            </a:pPr>
            <a: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Career Technical Education Scholarships (CTE)</a:t>
            </a:r>
            <a:b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i="1"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( Technical Certifications )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5632356" y="1"/>
            <a:ext cx="874718" cy="6857455"/>
            <a:chOff x="5632356" y="1"/>
            <a:chExt cx="874718" cy="6857455"/>
          </a:xfrm>
        </p:grpSpPr>
        <p:sp>
          <p:nvSpPr>
            <p:cNvPr id="144" name="Google Shape;144;p7"/>
            <p:cNvSpPr/>
            <p:nvPr/>
          </p:nvSpPr>
          <p:spPr>
            <a:xfrm flipH="1" rot="5400000">
              <a:off x="2640986" y="2991370"/>
              <a:ext cx="6857455" cy="874716"/>
            </a:xfrm>
            <a:custGeom>
              <a:rect b="b" l="l" r="r" t="t"/>
              <a:pathLst>
                <a:path extrusionOk="0" h="874716" w="6857455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 flipH="1" rot="5400000">
              <a:off x="2640988" y="2991370"/>
              <a:ext cx="6857455" cy="874716"/>
            </a:xfrm>
            <a:custGeom>
              <a:rect b="b" l="l" r="r" t="t"/>
              <a:pathLst>
                <a:path extrusionOk="0" h="874716" w="6857455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rotWithShape="1">
              <a:blip r:embed="rId3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3049" r="3048" t="0"/>
          <a:stretch/>
        </p:blipFill>
        <p:spPr>
          <a:xfrm>
            <a:off x="5752193" y="10"/>
            <a:ext cx="6439807" cy="6857989"/>
          </a:xfrm>
          <a:custGeom>
            <a:rect b="b" l="l" r="r" t="t"/>
            <a:pathLst>
              <a:path extrusionOk="0" h="6857999" w="6439807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ln>
            <a:noFill/>
          </a:ln>
          <a:effectLst>
            <a:outerShdw blurRad="381000" rotWithShape="0" algn="tr" dir="10800000" dist="152400">
              <a:srgbClr val="000000">
                <a:alpha val="9803"/>
              </a:srgbClr>
            </a:outerShdw>
          </a:effectLst>
        </p:spPr>
      </p:pic>
      <p:sp>
        <p:nvSpPr>
          <p:cNvPr id="147" name="Google Shape;147;p7"/>
          <p:cNvSpPr txBox="1"/>
          <p:nvPr/>
        </p:nvSpPr>
        <p:spPr>
          <a:xfrm>
            <a:off x="762000" y="2629189"/>
            <a:ext cx="4400549" cy="3611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Richland County Resident or Graduate from a Richland County High School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individual pursuing a post-secondary path at an accredited Career Technical Institution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 considered as they are received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Must demonstrate financial need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>
            <p:ph type="title"/>
          </p:nvPr>
        </p:nvSpPr>
        <p:spPr>
          <a:xfrm>
            <a:off x="566058" y="450980"/>
            <a:ext cx="6095998" cy="12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Impact"/>
              <a:buNone/>
            </a:pPr>
            <a:r>
              <a:rPr lang="en-US" sz="8000">
                <a:latin typeface="Impact"/>
                <a:ea typeface="Impact"/>
                <a:cs typeface="Impact"/>
                <a:sym typeface="Impact"/>
              </a:rPr>
              <a:t>Checklist</a:t>
            </a:r>
            <a:endParaRPr/>
          </a:p>
        </p:txBody>
      </p:sp>
      <p:pic>
        <p:nvPicPr>
          <p:cNvPr id="154" name="Google Shape;15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43306" r="6694" t="0"/>
          <a:stretch/>
        </p:blipFill>
        <p:spPr>
          <a:xfrm>
            <a:off x="7620000" y="10"/>
            <a:ext cx="4572002" cy="6857992"/>
          </a:xfrm>
          <a:prstGeom prst="rect">
            <a:avLst/>
          </a:prstGeom>
          <a:noFill/>
          <a:ln>
            <a:noFill/>
          </a:ln>
          <a:effectLst>
            <a:outerShdw blurRad="381000" rotWithShape="0" algn="r" dir="10800000" dist="152400">
              <a:srgbClr val="000000">
                <a:alpha val="9803"/>
              </a:srgbClr>
            </a:outerShdw>
          </a:effectLst>
        </p:spPr>
      </p:pic>
      <p:sp>
        <p:nvSpPr>
          <p:cNvPr id="155" name="Google Shape;155;p8"/>
          <p:cNvSpPr/>
          <p:nvPr/>
        </p:nvSpPr>
        <p:spPr>
          <a:xfrm rot="5400000">
            <a:off x="4628358" y="2991643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572847" y="1618272"/>
            <a:ext cx="6534538" cy="493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31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</a:pPr>
            <a:r>
              <a:rPr b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Permission to Financial Aid  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form </a:t>
            </a:r>
            <a:r>
              <a:rPr i="1" lang="en-US" sz="23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 completed and submitted to your financial aid office for them to share needed information with us!</a:t>
            </a:r>
            <a:b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1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</a:pPr>
            <a:r>
              <a:rPr b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Aid Report (SAR) 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Demonstrating financial need is a key requirement, we use the EFC on your SAR to help determine your financial need.</a:t>
            </a:r>
            <a:b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1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</a:pPr>
            <a:r>
              <a:rPr b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Transcript </a:t>
            </a:r>
            <a:r>
              <a:rPr b="1" lang="en-US" sz="2300">
                <a:solidFill>
                  <a:srgbClr val="9AE614"/>
                </a:solidFill>
                <a:latin typeface="Arial"/>
                <a:ea typeface="Arial"/>
                <a:cs typeface="Arial"/>
                <a:sym typeface="Arial"/>
              </a:rPr>
              <a:t>(College Scholarships only)</a:t>
            </a:r>
            <a:r>
              <a:rPr lang="en-US" sz="2300">
                <a:solidFill>
                  <a:srgbClr val="9AE6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Whether you are a graduating high school senior or currently in college, you will need to submit your most recent transcript. (It needs to show: Current GPA, proof of enrollment &amp; completion in coursework)</a:t>
            </a:r>
            <a:br>
              <a:rPr i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1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</a:pPr>
            <a:r>
              <a:rPr b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WorkKeys Skills Assessment </a:t>
            </a:r>
            <a:r>
              <a:rPr b="1" lang="en-US" sz="2300">
                <a:solidFill>
                  <a:srgbClr val="9AE614"/>
                </a:solidFill>
                <a:latin typeface="Arial"/>
                <a:ea typeface="Arial"/>
                <a:cs typeface="Arial"/>
                <a:sym typeface="Arial"/>
              </a:rPr>
              <a:t>(CTE Scholarships only) 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The results from this assessment help us understand your current comprehension and preparation for your intended program.</a:t>
            </a:r>
            <a:endParaRPr b="1"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273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4628358" y="2991645"/>
            <a:ext cx="6858001" cy="874716"/>
          </a:xfrm>
          <a:custGeom>
            <a:rect b="b" l="l" r="r" t="t"/>
            <a:pathLst>
              <a:path extrusionOk="0" h="874716" w="6858001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rotWithShape="1">
            <a:blip r:embed="rId4">
              <a:alphaModFix amt="57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9889768" y="6657945"/>
            <a:ext cx="230223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ornVTI">
  <a:themeElements>
    <a:clrScheme name="AnalogousFromDarkSeedLeftStep">
      <a:dk1>
        <a:srgbClr val="000000"/>
      </a:dk1>
      <a:lt1>
        <a:srgbClr val="FFFFFF"/>
      </a:lt1>
      <a:dk2>
        <a:srgbClr val="41243C"/>
      </a:dk2>
      <a:lt2>
        <a:srgbClr val="E2E6E8"/>
      </a:lt2>
      <a:accent1>
        <a:srgbClr val="D07A40"/>
      </a:accent1>
      <a:accent2>
        <a:srgbClr val="BE2E30"/>
      </a:accent2>
      <a:accent3>
        <a:srgbClr val="D0407E"/>
      </a:accent3>
      <a:accent4>
        <a:srgbClr val="BE2EA8"/>
      </a:accent4>
      <a:accent5>
        <a:srgbClr val="AA40D0"/>
      </a:accent5>
      <a:accent6>
        <a:srgbClr val="6B41C4"/>
      </a:accent6>
      <a:hlink>
        <a:srgbClr val="B648C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2020-10-08T20:53:11Z</dcterms:created>
  <dc:creator>Siera</dc:creator>
</cp:coreProperties>
</file>